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-108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3632-0428-4344-9BEB-6347A201FA53}" type="datetimeFigureOut">
              <a:rPr lang="pt-PT" smtClean="0"/>
              <a:pPr/>
              <a:t>27/01/2019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A0D-4D71-4542-9AA1-A6A27F04F09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73662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3632-0428-4344-9BEB-6347A201FA53}" type="datetimeFigureOut">
              <a:rPr lang="pt-PT" smtClean="0"/>
              <a:pPr/>
              <a:t>27/01/2019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A0D-4D71-4542-9AA1-A6A27F04F09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16965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3632-0428-4344-9BEB-6347A201FA53}" type="datetimeFigureOut">
              <a:rPr lang="pt-PT" smtClean="0"/>
              <a:pPr/>
              <a:t>27/01/2019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A0D-4D71-4542-9AA1-A6A27F04F09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68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3632-0428-4344-9BEB-6347A201FA53}" type="datetimeFigureOut">
              <a:rPr lang="pt-PT" smtClean="0"/>
              <a:pPr/>
              <a:t>27/01/2019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A0D-4D71-4542-9AA1-A6A27F04F09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960582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3632-0428-4344-9BEB-6347A201FA53}" type="datetimeFigureOut">
              <a:rPr lang="pt-PT" smtClean="0"/>
              <a:pPr/>
              <a:t>27/01/2019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A0D-4D71-4542-9AA1-A6A27F04F09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737150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3632-0428-4344-9BEB-6347A201FA53}" type="datetimeFigureOut">
              <a:rPr lang="pt-PT" smtClean="0"/>
              <a:pPr/>
              <a:t>27/01/2019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A0D-4D71-4542-9AA1-A6A27F04F09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193498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3632-0428-4344-9BEB-6347A201FA53}" type="datetimeFigureOut">
              <a:rPr lang="pt-PT" smtClean="0"/>
              <a:pPr/>
              <a:t>27/01/2019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A0D-4D71-4542-9AA1-A6A27F04F09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317102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3632-0428-4344-9BEB-6347A201FA53}" type="datetimeFigureOut">
              <a:rPr lang="pt-PT" smtClean="0"/>
              <a:pPr/>
              <a:t>27/01/2019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A0D-4D71-4542-9AA1-A6A27F04F09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83733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3632-0428-4344-9BEB-6347A201FA53}" type="datetimeFigureOut">
              <a:rPr lang="pt-PT" smtClean="0"/>
              <a:pPr/>
              <a:t>27/01/2019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A0D-4D71-4542-9AA1-A6A27F04F09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51106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3632-0428-4344-9BEB-6347A201FA53}" type="datetimeFigureOut">
              <a:rPr lang="pt-PT" smtClean="0"/>
              <a:pPr/>
              <a:t>27/01/2019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A0D-4D71-4542-9AA1-A6A27F04F09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02531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3632-0428-4344-9BEB-6347A201FA53}" type="datetimeFigureOut">
              <a:rPr lang="pt-PT" smtClean="0"/>
              <a:pPr/>
              <a:t>27/01/2019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A0D-4D71-4542-9AA1-A6A27F04F09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62854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3632-0428-4344-9BEB-6347A201FA53}" type="datetimeFigureOut">
              <a:rPr lang="pt-PT" smtClean="0"/>
              <a:pPr/>
              <a:t>27/01/2019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A0D-4D71-4542-9AA1-A6A27F04F09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31502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3632-0428-4344-9BEB-6347A201FA53}" type="datetimeFigureOut">
              <a:rPr lang="pt-PT" smtClean="0"/>
              <a:pPr/>
              <a:t>27/01/2019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A0D-4D71-4542-9AA1-A6A27F04F09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86509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3632-0428-4344-9BEB-6347A201FA53}" type="datetimeFigureOut">
              <a:rPr lang="pt-PT" smtClean="0"/>
              <a:pPr/>
              <a:t>27/01/2019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A0D-4D71-4542-9AA1-A6A27F04F09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98472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3632-0428-4344-9BEB-6347A201FA53}" type="datetimeFigureOut">
              <a:rPr lang="pt-PT" smtClean="0"/>
              <a:pPr/>
              <a:t>27/01/2019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A0D-4D71-4542-9AA1-A6A27F04F09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92088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3632-0428-4344-9BEB-6347A201FA53}" type="datetimeFigureOut">
              <a:rPr lang="pt-PT" smtClean="0"/>
              <a:pPr/>
              <a:t>27/01/2019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A0D-4D71-4542-9AA1-A6A27F04F09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63896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D3632-0428-4344-9BEB-6347A201FA53}" type="datetimeFigureOut">
              <a:rPr lang="pt-PT" smtClean="0"/>
              <a:pPr/>
              <a:t>27/01/2019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A33A0D-4D71-4542-9AA1-A6A27F04F09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28010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n.wikipedia.org/wiki/File:Rail_leading_to_Auschwitz_II_(Birkenau).jpg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en.wikipedia.org/wiki/File:Photographs_of_Genocide_Victims_-_Genocide_Memorial_Center_-_Kigali_-_Rwanda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6" name="Picture 12" descr="Uma rosa na cerca de arame farpado â Fotografia de 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08" y="180040"/>
            <a:ext cx="9009861" cy="598896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4" name="Retângulo 3"/>
          <p:cNvSpPr/>
          <p:nvPr/>
        </p:nvSpPr>
        <p:spPr>
          <a:xfrm>
            <a:off x="569287" y="472800"/>
            <a:ext cx="555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latin typeface="Arial" panose="020B0604020202020204" pitchFamily="34" charset="0"/>
                <a:cs typeface="Arial" panose="020B0604020202020204" pitchFamily="34" charset="0"/>
              </a:rPr>
              <a:t>EM MEMÓRIA DAS VÍTIMAS DO HOLOCAUSTO…</a:t>
            </a:r>
            <a:endParaRPr lang="pt-PT" dirty="0"/>
          </a:p>
        </p:txBody>
      </p:sp>
    </p:spTree>
    <p:extLst>
      <p:ext uri="{BB962C8B-B14F-4D97-AF65-F5344CB8AC3E}">
        <p14:creationId xmlns="" xmlns:p14="http://schemas.microsoft.com/office/powerpoint/2010/main" val="323654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https://upload.wikimedia.org/wikipedia/commons/thumb/a/a4/Rail_leading_to_Auschwitz_II_%28Birkenau%29.jpg/330px-Rail_leading_to_Auschwitz_II_%28Birkenau%29.jpg">
            <a:hlinkClick r:id="rId2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428" y="333829"/>
            <a:ext cx="10276114" cy="63572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tângulo 3"/>
          <p:cNvSpPr/>
          <p:nvPr/>
        </p:nvSpPr>
        <p:spPr>
          <a:xfrm>
            <a:off x="1059544" y="333829"/>
            <a:ext cx="1001485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dirty="0" smtClean="0"/>
          </a:p>
          <a:p>
            <a:endParaRPr lang="pt-PT" dirty="0" smtClean="0"/>
          </a:p>
          <a:p>
            <a:pPr>
              <a:lnSpc>
                <a:spcPct val="150000"/>
              </a:lnSpc>
            </a:pPr>
            <a:r>
              <a:rPr lang="pt-P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dia 27 de janeiro foi declarado pelas Nações Unidas como o Dia Internacional da Comemoração em memória das vítimas do Holocausto.</a:t>
            </a:r>
          </a:p>
          <a:p>
            <a:endParaRPr lang="pt-P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dia 27 de janeiro é a data que, em 1945, marcou a libertação do maior campo de extermínio nazi de Auschwitz, pelas tropas soviéticas, no fim da II Guerra Mundial.</a:t>
            </a:r>
          </a:p>
          <a:p>
            <a:endParaRPr lang="pt-P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 iniciativa pretende preservar a memória do trágico acontecimento, sensibilizando a memória das novas gerações para a dimensão e consequências do genocídio, por forma a que estes acontecimentos não se repitam.</a:t>
            </a:r>
          </a:p>
          <a:p>
            <a:endParaRPr lang="pt-P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dirty="0" smtClean="0"/>
          </a:p>
          <a:p>
            <a:pPr algn="r"/>
            <a:r>
              <a:rPr lang="pt-P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Caminho de ferro que conduzia ao campo de Auschwitz</a:t>
            </a:r>
            <a:endParaRPr lang="pt-PT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809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75771" y="131955"/>
            <a:ext cx="11640457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t-PT" sz="2000" b="1" u="sng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REFLETIR !!!</a:t>
            </a:r>
            <a:endParaRPr lang="pt-PT" sz="2000" u="sng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Quando os nazis vieram buscar os comunistas,</a:t>
            </a:r>
            <a:b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 fiquei em silêncio;</a:t>
            </a:r>
            <a:b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 não era comunista</a:t>
            </a:r>
            <a:r>
              <a:rPr lang="pt-PT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pt-PT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Quando eles prenderam os sociais-democratas,</a:t>
            </a:r>
            <a:b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 fiquei em silêncio;</a:t>
            </a:r>
            <a:b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 não era um social-democrata</a:t>
            </a:r>
            <a:r>
              <a:rPr lang="pt-PT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pt-PT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Quando eles vieram buscar os sindicalistas,</a:t>
            </a:r>
            <a:b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 não disse nada;</a:t>
            </a:r>
            <a:b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 não era um sindicalista</a:t>
            </a:r>
            <a:r>
              <a:rPr lang="pt-PT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pt-PT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Quando eles buscaram os judeus,</a:t>
            </a:r>
            <a:b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 fiquei em silêncio;</a:t>
            </a:r>
            <a:b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 não era um judeu</a:t>
            </a:r>
            <a:r>
              <a:rPr lang="pt-PT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pt-PT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Quando eles me vieram buscar,</a:t>
            </a:r>
            <a:b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já não havia ninguém que pudesse </a:t>
            </a:r>
            <a:r>
              <a:rPr lang="pt-PT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protestar…</a:t>
            </a:r>
            <a:endParaRPr lang="pt-PT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pt-PT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Martin </a:t>
            </a:r>
            <a:r>
              <a:rPr lang="pt-PT" sz="20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Niemöller</a:t>
            </a:r>
            <a:endParaRPr lang="pt-PT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042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 de Texto 2"/>
          <p:cNvSpPr txBox="1">
            <a:spLocks noChangeArrowheads="1"/>
          </p:cNvSpPr>
          <p:nvPr/>
        </p:nvSpPr>
        <p:spPr bwMode="auto">
          <a:xfrm>
            <a:off x="447334" y="3048369"/>
            <a:ext cx="1638753" cy="34001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100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Adolf</a:t>
            </a:r>
            <a:r>
              <a:rPr kumimoji="0" lang="pt-PT" altLang="pt-PT" sz="11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PT" altLang="pt-PT" sz="1100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Eichmann</a:t>
            </a:r>
            <a:r>
              <a:rPr kumimoji="0" lang="pt-PT" altLang="pt-PT" sz="11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(1906-1962)</a:t>
            </a:r>
            <a:endParaRPr kumimoji="0" lang="pt-PT" altLang="pt-PT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Foi um tenente-coronel da SS e um dos responsáveis pelo genocídio de milhões de judeus, de ciganos, de homossexuais… </a:t>
            </a:r>
            <a:endParaRPr kumimoji="0" lang="pt-PT" altLang="pt-P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 fuga desde 1945, foi capturado na Argentina pelos serviços secretos de Israel que o levaram para ser julgado, sendo considerado culpado pelos crimes de que era acusado. Foi condenado à morte. </a:t>
            </a:r>
            <a:endParaRPr kumimoji="0" lang="pt-PT" altLang="pt-P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 de Texto 3"/>
          <p:cNvSpPr txBox="1">
            <a:spLocks noChangeArrowheads="1"/>
          </p:cNvSpPr>
          <p:nvPr/>
        </p:nvSpPr>
        <p:spPr bwMode="auto">
          <a:xfrm>
            <a:off x="2312306" y="2281352"/>
            <a:ext cx="8152493" cy="4351677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Declaração final de </a:t>
            </a:r>
            <a:r>
              <a:rPr kumimoji="0" lang="pt-PT" altLang="pt-PT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Eichmann</a:t>
            </a:r>
            <a:r>
              <a:rPr kumimoji="0" lang="pt-PT" altLang="pt-P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em Jerusalém, durante o seu julgamento (1961)</a:t>
            </a:r>
            <a:endParaRPr kumimoji="0" lang="pt-PT" alt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PT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Ouvi a pesada condenação pronunciada pelo tribunal e perdi todas as esperanças de encontrar aqui justiça, não posso reconhecer esta condenação. Compreendo muito bem que se exija que os crimes cometidos contra os judeus sejam expiados 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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Tive a infelicidade de me ver envolvido nestes horrores, o que não foi fruto da minha vontade, não tive a intenção de matar homens. São os próprios dirigentes políticos os únicos responsáveis deste assassinato coletivo 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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Neste momento ainda sublinho uma vez mais: a minha culpa reside na minha obediência, no meu respeito pela disciplina e nas minhas obrigações militares em tempo de guerra, no meu juramento de fidelidade que prestei quer como soldado, quer como funcionário 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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Acuso os governantes de terem abusado da minha obediência, que era exigida naqueles tempos, como também será exigida no futuro a qualquer subordinado 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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 obediência encontra-se entre os virtuosos 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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eu sou uma vítima. Pretende-se alegar que eu devia ter desobedecido 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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Naquelas circunstâncias uma atitude destas era impossível, ninguém tinha a coragem de se comportar desta maneira 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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Tive de me curvar a valores que eram ditados pelo Estado, contrários àqueles que eu queria servir. Tenho de suportar o que o destino me reserva.”</a:t>
            </a:r>
            <a:endParaRPr kumimoji="0" lang="pt-PT" alt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Hannah Arendt, </a:t>
            </a:r>
            <a:r>
              <a:rPr kumimoji="0" lang="pt-PT" altLang="pt-PT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Eichmann</a:t>
            </a:r>
            <a:r>
              <a:rPr kumimoji="0" lang="pt-PT" altLang="pt-PT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em Jerusalém – Uma reportagem sobre a banalidade do mal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kumimoji="0" lang="pt-PT" alt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Tenacitas</a:t>
            </a:r>
            <a:r>
              <a:rPr kumimoji="0" lang="pt-PT" alt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 Coimbra, 2003, pp. 15-19</a:t>
            </a:r>
            <a:r>
              <a: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kumimoji="0" lang="pt-PT" altLang="pt-P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pic>
        <p:nvPicPr>
          <p:cNvPr id="2051" name="Imag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93" y="497504"/>
            <a:ext cx="1588633" cy="23994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12307" y="185011"/>
            <a:ext cx="8152493" cy="1846659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altLang="pt-P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REFLETIR  !!! </a:t>
            </a:r>
            <a:r>
              <a: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……… </a:t>
            </a:r>
            <a:r>
              <a: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torno das declarações de </a:t>
            </a:r>
            <a:r>
              <a:rPr kumimoji="0" lang="pt-PT" altLang="pt-PT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Eichmann</a:t>
            </a:r>
            <a:r>
              <a: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PT" alt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É aceitável a “banalidade do mal” sem limites?</a:t>
            </a:r>
            <a:endParaRPr kumimoji="0" lang="pt-PT" alt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Qual o dever do indivíduo perante a sua consciência?</a:t>
            </a:r>
            <a:endParaRPr kumimoji="0" lang="pt-PT" alt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Quais os limites da obediência?</a:t>
            </a:r>
            <a:endParaRPr lang="pt-PT" altLang="pt-P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Qual a importância de ter coragem para dizer “não”, quando todos dizem “sim”?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Qual o papel do indivíduo na sociedade onde está inserido? </a:t>
            </a:r>
            <a:endParaRPr kumimoji="0" lang="pt-PT" alt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47286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90285" y="606032"/>
            <a:ext cx="9187544" cy="5016758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20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REFLETIR  !!! </a:t>
            </a:r>
          </a:p>
          <a:p>
            <a:pPr algn="just">
              <a:spcAft>
                <a:spcPts val="0"/>
              </a:spcAft>
            </a:pPr>
            <a:endParaRPr lang="pt-PT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PT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texto de Montaigne …</a:t>
            </a:r>
          </a:p>
          <a:p>
            <a:pPr algn="just">
              <a:spcAft>
                <a:spcPts val="0"/>
              </a:spcAft>
            </a:pPr>
            <a:r>
              <a:rPr lang="pt-PT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valor da consciência moral e do “esplendor da liberdade”, são convocados para os nossos dias … </a:t>
            </a:r>
          </a:p>
          <a:p>
            <a:pPr algn="just">
              <a:spcAft>
                <a:spcPts val="0"/>
              </a:spcAft>
            </a:pPr>
            <a:endParaRPr lang="pt-PT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P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PT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PT" sz="2000" b="1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bem supremo da </a:t>
            </a:r>
            <a:r>
              <a:rPr lang="pt-PT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consciência</a:t>
            </a:r>
          </a:p>
          <a:p>
            <a:pPr algn="just">
              <a:spcAft>
                <a:spcPts val="0"/>
              </a:spcAft>
            </a:pPr>
            <a:endParaRPr lang="pt-PT" sz="2000" dirty="0">
              <a:solidFill>
                <a:schemeClr val="accent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PT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“A </a:t>
            </a:r>
            <a:r>
              <a:rPr lang="pt-PT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minha condenação por mim mesmo é mais enérgica e inflexível que a feita por juízes </a:t>
            </a:r>
            <a:r>
              <a:rPr lang="pt-PT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</a:t>
            </a:r>
            <a:r>
              <a:rPr lang="pt-PT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</a:t>
            </a:r>
            <a:r>
              <a:rPr lang="pt-PT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</a:t>
            </a:r>
            <a:r>
              <a:rPr lang="pt-PT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pressão exercida pela minha consciência é mais forte e severa. </a:t>
            </a:r>
            <a:r>
              <a:rPr lang="pt-PT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</a:t>
            </a:r>
            <a:r>
              <a:rPr lang="pt-PT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</a:t>
            </a:r>
            <a:r>
              <a:rPr lang="pt-PT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</a:t>
            </a:r>
            <a:r>
              <a:rPr lang="pt-PT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a ação não refletir de algum modo o esplendor da liberdade, não tem nada de meritório ou de honroso</a:t>
            </a:r>
            <a:r>
              <a:rPr lang="pt-PT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.”</a:t>
            </a:r>
            <a:endParaRPr lang="pt-PT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pt-PT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r">
              <a:spcAft>
                <a:spcPts val="0"/>
              </a:spcAft>
            </a:pPr>
            <a:r>
              <a:rPr lang="pt-PT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Montaigne</a:t>
            </a:r>
            <a:r>
              <a:rPr lang="pt-PT" sz="20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Ensaios – Antologia</a:t>
            </a:r>
            <a:r>
              <a:rPr lang="pt-PT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(1580), Relógio D’Água, Lisboa, 2016, p. 248</a:t>
            </a:r>
            <a:r>
              <a:rPr lang="pt-PT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ts val="0"/>
              </a:spcAft>
            </a:pPr>
            <a:endParaRPr lang="pt-PT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582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914847" y="-2"/>
            <a:ext cx="18767144" cy="127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pic>
        <p:nvPicPr>
          <p:cNvPr id="3" name="Picture 4"/>
          <p:cNvPicPr/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63182"/>
          <a:stretch/>
        </p:blipFill>
        <p:spPr bwMode="auto">
          <a:xfrm>
            <a:off x="396240" y="1159510"/>
            <a:ext cx="9326880" cy="457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2920" y="1259662"/>
            <a:ext cx="9113520" cy="437042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2000" b="1" i="0" u="none" strike="noStrike" cap="none" normalizeH="0" baseline="0" dirty="0" smtClean="0">
                <a:ln>
                  <a:noFill/>
                </a:ln>
                <a:solidFill>
                  <a:srgbClr val="833C0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genocídio que ocorreu nos campos de concentração e de extermínio correspondeu à negação dos direitos humanos feita em nome de causas ideológicas.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2000" b="1" i="0" u="none" strike="noStrike" cap="none" normalizeH="0" baseline="0" dirty="0" smtClean="0">
                <a:ln>
                  <a:noFill/>
                </a:ln>
                <a:solidFill>
                  <a:srgbClr val="833C0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Aqueles que cometeram estas atrocidades rejeitaram os valores essenciais da vida humana e do respeito pelo Outro.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2000" b="1" i="0" u="none" strike="noStrike" cap="none" normalizeH="0" baseline="0" dirty="0" smtClean="0">
                <a:ln>
                  <a:noFill/>
                </a:ln>
                <a:solidFill>
                  <a:srgbClr val="833C0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formação de um juízo crítico, responsável e consciente é essencial na construção de uma sociedade tolerante, moderada e aberta à diferença.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2000" b="1" i="0" u="none" strike="noStrike" cap="none" normalizeH="0" baseline="0" dirty="0" smtClean="0">
                <a:ln>
                  <a:noFill/>
                </a:ln>
                <a:solidFill>
                  <a:srgbClr val="833C0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Às gerações mais novas cabe manter vivo este legado, em que o passado deve servir apenas como lição histórica para que atrocidades como estas não se voltem a repetir. </a:t>
            </a:r>
            <a:endParaRPr kumimoji="0" lang="pt-PT" alt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 flipH="1">
            <a:off x="533400" y="395088"/>
            <a:ext cx="25987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20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</a:t>
            </a:r>
            <a:r>
              <a:rPr lang="pt-PT" altLang="pt-PT" sz="20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REFLETIR !!! </a:t>
            </a:r>
            <a:endParaRPr lang="pt-PT" altLang="pt-PT" sz="2000" u="sng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73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0321" y="163139"/>
            <a:ext cx="830605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0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URGENTE ….</a:t>
            </a:r>
          </a:p>
          <a:p>
            <a:pPr algn="ctr">
              <a:lnSpc>
                <a:spcPct val="150000"/>
              </a:lnSpc>
            </a:pPr>
            <a:r>
              <a:rPr lang="pt-PT" sz="20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DESPERTAR AS CONSCIÊNCIAS SOBRE OS CRIMES CONTRA A HUMANIDADE! </a:t>
            </a:r>
            <a:endParaRPr lang="pt-PT" sz="2000" dirty="0">
              <a:solidFill>
                <a:srgbClr val="FF0000"/>
              </a:solidFill>
            </a:endParaRPr>
          </a:p>
        </p:txBody>
      </p:sp>
      <p:pic>
        <p:nvPicPr>
          <p:cNvPr id="5121" name="Imagem 6" descr="https://upload.wikimedia.org/wikipedia/commons/thumb/c/c4/Photographs_of_Genocide_Victims_-_Genocide_Memorial_Center_-_Kigali_-_Rwanda.jpg/330px-Photographs_of_Genocide_Victims_-_Genocide_Memorial_Center_-_Kigali_-_Rwand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734" y="1587244"/>
            <a:ext cx="3232809" cy="43039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81370" y="5851919"/>
            <a:ext cx="2191659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39975" algn="l"/>
              </a:tabLst>
            </a:pPr>
            <a:r>
              <a:rPr kumimoji="0" lang="pt-PT" altLang="pt-PT" sz="1100" b="1" i="0" u="none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Genocídio no Ruanda (1994)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39975" algn="l"/>
              </a:tabLst>
            </a:pPr>
            <a:r>
              <a:rPr kumimoji="0" lang="pt-PT" altLang="pt-PT" sz="1100" b="1" i="0" u="none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(fotos das vítimas no memorial em Kigali)</a:t>
            </a:r>
            <a:endParaRPr kumimoji="0" lang="pt-PT" altLang="pt-PT" sz="1800" b="1" i="0" u="none" strike="noStrike" cap="none" normalizeH="0" baseline="0" dirty="0" smtClean="0">
              <a:ln>
                <a:noFill/>
              </a:ln>
              <a:effectLst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17426" y="1257957"/>
            <a:ext cx="5954733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ALGUNS DOS GENOCÍDIOS NO SÉCULO XX</a:t>
            </a:r>
          </a:p>
          <a:p>
            <a:pPr algn="ctr"/>
            <a:endParaRPr lang="pt-PT" b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dirty="0" smtClean="0"/>
              <a:t>Genocídios no Império Otomano (1914–23)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dirty="0" smtClean="0"/>
              <a:t>Genocídio soviético (1932–33) e na Polónia (1937–45)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dirty="0" smtClean="0"/>
              <a:t>Holocausto e genocídio - Solução Final (1941–44)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dirty="0" smtClean="0"/>
              <a:t>Genocídio no Bangladesh (1971)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dirty="0" smtClean="0"/>
              <a:t>Genocídios no Burundi (1972 e 1993)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dirty="0" smtClean="0"/>
              <a:t>Genocídio em Timor Leste (1974–99)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dirty="0" smtClean="0"/>
              <a:t>Genocídio no Camboja (1975–79)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dirty="0" smtClean="0"/>
              <a:t>Genocídio na ex-Jugoslávia: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- na Bósnia (1992–95)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dirty="0" smtClean="0"/>
              <a:t>em </a:t>
            </a:r>
            <a:r>
              <a:rPr lang="pt-PT" dirty="0" err="1" smtClean="0"/>
              <a:t>Srebrenica</a:t>
            </a:r>
            <a:r>
              <a:rPr lang="pt-PT" dirty="0" smtClean="0"/>
              <a:t> (1995)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dirty="0" smtClean="0"/>
              <a:t>Genocídio no Ruanda (1994); </a:t>
            </a:r>
            <a:endParaRPr lang="pt-PT" dirty="0"/>
          </a:p>
        </p:txBody>
      </p:sp>
    </p:spTree>
    <p:extLst>
      <p:ext uri="{BB962C8B-B14F-4D97-AF65-F5344CB8AC3E}">
        <p14:creationId xmlns="" xmlns:p14="http://schemas.microsoft.com/office/powerpoint/2010/main" val="72773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78" y="4320959"/>
            <a:ext cx="6889207" cy="23991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Resultado de imagem para arame farpa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43" y="237089"/>
            <a:ext cx="6141155" cy="40838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7336064" y="2148113"/>
            <a:ext cx="2638864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P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ROMPER </a:t>
            </a:r>
          </a:p>
          <a:p>
            <a:pPr algn="ctr"/>
            <a:r>
              <a:rPr lang="pt-P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 A </a:t>
            </a:r>
          </a:p>
          <a:p>
            <a:pPr algn="ctr"/>
            <a:r>
              <a:rPr lang="pt-P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INDIFERENÇA</a:t>
            </a:r>
            <a:endParaRPr lang="pt-P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524984" y="5520537"/>
            <a:ext cx="255090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Trabalho realizado</a:t>
            </a:r>
          </a:p>
          <a:p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P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om base em materiais didáticos da Areal Editores</a:t>
            </a:r>
            <a:endParaRPr lang="pt-P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828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</TotalTime>
  <Words>783</Words>
  <Application>Microsoft Office PowerPoint</Application>
  <PresentationFormat>Personalizados</PresentationFormat>
  <Paragraphs>80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Faceta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Joaquim Castro</dc:creator>
  <cp:lastModifiedBy>TOSHIBA</cp:lastModifiedBy>
  <cp:revision>10</cp:revision>
  <dcterms:created xsi:type="dcterms:W3CDTF">2019-01-26T11:45:07Z</dcterms:created>
  <dcterms:modified xsi:type="dcterms:W3CDTF">2019-01-27T10:49:50Z</dcterms:modified>
</cp:coreProperties>
</file>